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9" r:id="rId5"/>
    <p:sldId id="280" r:id="rId6"/>
    <p:sldId id="272" r:id="rId7"/>
    <p:sldId id="273" r:id="rId8"/>
    <p:sldId id="260" r:id="rId9"/>
    <p:sldId id="262" r:id="rId10"/>
    <p:sldId id="283" r:id="rId11"/>
    <p:sldId id="282" r:id="rId12"/>
    <p:sldId id="28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7" d="100"/>
          <a:sy n="87" d="100"/>
        </p:scale>
        <p:origin x="51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2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0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47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9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9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01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9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2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59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66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0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36B29-2CC1-438E-8189-BCF33A85CD22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0FCD7-3319-4E6D-9F40-B2DABB011C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66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8030" y="2329840"/>
            <a:ext cx="9144000" cy="2387600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Hemodynamic Group</a:t>
            </a:r>
            <a:b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Update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6553" y="5891946"/>
            <a:ext cx="9144000" cy="461962"/>
          </a:xfrm>
        </p:spPr>
        <p:txBody>
          <a:bodyPr/>
          <a:lstStyle/>
          <a:p>
            <a:pPr algn="r"/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Co-chairs: Souvik Mitra &amp; Amish Jain</a:t>
            </a:r>
          </a:p>
        </p:txBody>
      </p:sp>
      <p:pic>
        <p:nvPicPr>
          <p:cNvPr id="1026" name="Picture 2" descr="EPI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350" y="809625"/>
            <a:ext cx="8411361" cy="133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96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475B2-F981-FF93-0AEF-A292DC326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Principles of management of suspected septic shock</a:t>
            </a:r>
            <a:endParaRPr lang="en-C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E6B2C5-C2E5-7AEA-D45D-0721F7A99B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6929"/>
            <a:ext cx="5181600" cy="46000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b="1" u="sng" dirty="0"/>
              <a:t>Monitoring of clinical variables</a:t>
            </a:r>
          </a:p>
          <a:p>
            <a:r>
              <a:rPr lang="en-CA" dirty="0"/>
              <a:t>What clinical variables should be monitored?</a:t>
            </a:r>
          </a:p>
          <a:p>
            <a:r>
              <a:rPr lang="en-CA" dirty="0"/>
              <a:t>What BP thresholds should be used?</a:t>
            </a:r>
          </a:p>
          <a:p>
            <a:r>
              <a:rPr lang="en-CA" dirty="0"/>
              <a:t>Should NIRS be used?</a:t>
            </a:r>
          </a:p>
          <a:p>
            <a:pPr marL="0" indent="0">
              <a:buNone/>
            </a:pPr>
            <a:r>
              <a:rPr lang="en-CA" b="1" u="sng" dirty="0"/>
              <a:t>Fluids</a:t>
            </a:r>
          </a:p>
          <a:p>
            <a:r>
              <a:rPr lang="en-CA" dirty="0"/>
              <a:t>What type of fluid?</a:t>
            </a:r>
          </a:p>
          <a:p>
            <a:r>
              <a:rPr lang="en-CA" dirty="0"/>
              <a:t>Volume of each bolus</a:t>
            </a:r>
          </a:p>
          <a:p>
            <a:r>
              <a:rPr lang="en-CA" dirty="0"/>
              <a:t>Max volume of initial resuscitation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5481D5-FD89-559A-B80C-EE7175E92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6928"/>
            <a:ext cx="5181600" cy="49826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Vasopressor/Inotrope</a:t>
            </a:r>
          </a:p>
          <a:p>
            <a:r>
              <a:rPr lang="en-US" dirty="0"/>
              <a:t>When to consider</a:t>
            </a:r>
          </a:p>
          <a:p>
            <a:r>
              <a:rPr lang="en-US" dirty="0"/>
              <a:t>How to decide on vasopressor vs inotrope</a:t>
            </a:r>
          </a:p>
          <a:p>
            <a:r>
              <a:rPr lang="en-US" dirty="0"/>
              <a:t>Recommended first line vasopressor/inotrope</a:t>
            </a:r>
          </a:p>
          <a:p>
            <a:r>
              <a:rPr lang="en-US" dirty="0"/>
              <a:t>Starting dose, titration, monitoring parameters for each</a:t>
            </a:r>
          </a:p>
          <a:p>
            <a:pPr marL="0" indent="0">
              <a:buNone/>
            </a:pPr>
            <a:r>
              <a:rPr lang="en-US" b="1" u="sng" dirty="0"/>
              <a:t>Adjunct therapies</a:t>
            </a:r>
          </a:p>
          <a:p>
            <a:r>
              <a:rPr lang="en-US" dirty="0"/>
              <a:t>Role of corticosteroids</a:t>
            </a:r>
          </a:p>
          <a:p>
            <a:r>
              <a:rPr lang="en-CA" dirty="0"/>
              <a:t>Role of bicarb infusion</a:t>
            </a:r>
          </a:p>
          <a:p>
            <a:pPr marL="0" indent="0">
              <a:buNone/>
            </a:pPr>
            <a:r>
              <a:rPr lang="en-CA" b="1" u="sng" dirty="0"/>
              <a:t>Role of TNE</a:t>
            </a:r>
          </a:p>
        </p:txBody>
      </p:sp>
    </p:spTree>
    <p:extLst>
      <p:ext uri="{BB962C8B-B14F-4D97-AF65-F5344CB8AC3E}">
        <p14:creationId xmlns:p14="http://schemas.microsoft.com/office/powerpoint/2010/main" val="3686570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2814B35-F6DE-3BBE-17E9-125DFF45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571" y="0"/>
            <a:ext cx="5513211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4A4A47-C022-366E-E5A6-5741F94908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792"/>
          <a:stretch/>
        </p:blipFill>
        <p:spPr>
          <a:xfrm>
            <a:off x="448319" y="0"/>
            <a:ext cx="5513211" cy="614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862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ED6403-9F89-522B-45E8-0B00E6D07E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953" y="137978"/>
            <a:ext cx="5576047" cy="1681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A3A551-CC32-8110-669E-E73808865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727" y="0"/>
            <a:ext cx="5943958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836D9A-A55E-41B0-5106-CD8EEBBCD7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699" y="1819883"/>
            <a:ext cx="5097288" cy="490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187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12237"/>
          </a:xfrm>
        </p:spPr>
        <p:txBody>
          <a:bodyPr/>
          <a:lstStyle/>
          <a:p>
            <a:r>
              <a:rPr lang="en-US" b="1" dirty="0"/>
              <a:t>Future Plan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448554"/>
            <a:ext cx="10515600" cy="506654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Encourage adoption of bundles approved by the EPIQ hemodynamic group</a:t>
            </a:r>
          </a:p>
          <a:p>
            <a:pPr lvl="1"/>
            <a:r>
              <a:rPr lang="en-US" dirty="0"/>
              <a:t>Create compliance checklists</a:t>
            </a:r>
          </a:p>
          <a:p>
            <a:pPr lvl="1"/>
            <a:r>
              <a:rPr lang="en-US" dirty="0"/>
              <a:t>Local centers to report on adherence and experience in adopting the bundles at the 2024 EPIQ conference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Impact of use of hemodynamic bundles on clinical outcomes – 2025 EPIQ conference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Seek opportunities for national-level pragmatic clinical studies to test the effectiveness of practice bundles</a:t>
            </a:r>
          </a:p>
          <a:p>
            <a:pPr lvl="1"/>
            <a:r>
              <a:rPr lang="en-US" dirty="0"/>
              <a:t>Comparative effectiveness research projects</a:t>
            </a:r>
          </a:p>
          <a:p>
            <a:pPr lvl="1"/>
            <a:r>
              <a:rPr lang="en-US" dirty="0"/>
              <a:t>Cluster RCTs</a:t>
            </a:r>
          </a:p>
        </p:txBody>
      </p:sp>
    </p:spTree>
    <p:extLst>
      <p:ext uri="{BB962C8B-B14F-4D97-AF65-F5344CB8AC3E}">
        <p14:creationId xmlns:p14="http://schemas.microsoft.com/office/powerpoint/2010/main" val="284106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6987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activities – Year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2425" y="1743075"/>
            <a:ext cx="131445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Established during the last EPIQ meeting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24112" y="1838321"/>
            <a:ext cx="136207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First teleconference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66875" y="2953425"/>
            <a:ext cx="2857500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Gauging interest across the country in joining the hemodynamic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Brainstorming potential topics that may benefit from evidence-based practice bundle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95995" y="2142492"/>
            <a:ext cx="1609725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Working groups: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Group leads assigned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Tentative teams formed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25" y="1217711"/>
            <a:ext cx="13144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February 2020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47925" y="1217710"/>
            <a:ext cx="13144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May 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98416" y="1217709"/>
            <a:ext cx="100488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July 2020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0800" y="1217709"/>
            <a:ext cx="13144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February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9801" y="2072707"/>
            <a:ext cx="2076448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Preliminary work completed for 3 practice bundles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6781" y="5027983"/>
            <a:ext cx="163353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PDA Management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181350" y="5026766"/>
            <a:ext cx="211931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Hypotension management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13830" y="3983512"/>
            <a:ext cx="1974057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1 lead neonatologist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3-4 neonatologists (mix of senior and early career faculty)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dirty="0"/>
              <a:t>1-2 neonatal trainees/NNPs</a:t>
            </a:r>
          </a:p>
          <a:p>
            <a:endParaRPr lang="en-US" sz="1400" dirty="0"/>
          </a:p>
        </p:txBody>
      </p:sp>
      <p:sp>
        <p:nvSpPr>
          <p:cNvPr id="19" name="Down Arrow 18"/>
          <p:cNvSpPr/>
          <p:nvPr/>
        </p:nvSpPr>
        <p:spPr>
          <a:xfrm rot="16200000">
            <a:off x="1968005" y="1024855"/>
            <a:ext cx="178791" cy="719881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6200000">
            <a:off x="5006901" y="81459"/>
            <a:ext cx="177575" cy="260545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6200000">
            <a:off x="8734532" y="-5244"/>
            <a:ext cx="175624" cy="2776912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stCxn id="9" idx="2"/>
            <a:endCxn id="5" idx="0"/>
          </p:cNvCxnSpPr>
          <p:nvPr/>
        </p:nvCxnSpPr>
        <p:spPr>
          <a:xfrm>
            <a:off x="1009650" y="1525488"/>
            <a:ext cx="0" cy="217587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0" idx="2"/>
            <a:endCxn id="6" idx="0"/>
          </p:cNvCxnSpPr>
          <p:nvPr/>
        </p:nvCxnSpPr>
        <p:spPr>
          <a:xfrm>
            <a:off x="3105150" y="1525487"/>
            <a:ext cx="0" cy="31283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2"/>
            <a:endCxn id="7" idx="0"/>
          </p:cNvCxnSpPr>
          <p:nvPr/>
        </p:nvCxnSpPr>
        <p:spPr>
          <a:xfrm flipH="1">
            <a:off x="3095625" y="2361541"/>
            <a:ext cx="9525" cy="59188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2"/>
            <a:endCxn id="14" idx="0"/>
          </p:cNvCxnSpPr>
          <p:nvPr/>
        </p:nvCxnSpPr>
        <p:spPr>
          <a:xfrm flipH="1">
            <a:off x="1733550" y="4553863"/>
            <a:ext cx="1362075" cy="47412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5" idx="0"/>
          </p:cNvCxnSpPr>
          <p:nvPr/>
        </p:nvCxnSpPr>
        <p:spPr>
          <a:xfrm>
            <a:off x="3086100" y="4573336"/>
            <a:ext cx="1154906" cy="45343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1" idx="2"/>
            <a:endCxn id="8" idx="0"/>
          </p:cNvCxnSpPr>
          <p:nvPr/>
        </p:nvCxnSpPr>
        <p:spPr>
          <a:xfrm flipH="1">
            <a:off x="6900858" y="1525486"/>
            <a:ext cx="3" cy="61700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2"/>
            <a:endCxn id="18" idx="0"/>
          </p:cNvCxnSpPr>
          <p:nvPr/>
        </p:nvCxnSpPr>
        <p:spPr>
          <a:xfrm>
            <a:off x="6900858" y="3312043"/>
            <a:ext cx="1" cy="67146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2" idx="2"/>
            <a:endCxn id="13" idx="0"/>
          </p:cNvCxnSpPr>
          <p:nvPr/>
        </p:nvCxnSpPr>
        <p:spPr>
          <a:xfrm>
            <a:off x="10868025" y="1525486"/>
            <a:ext cx="0" cy="54722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24184" y="5650488"/>
            <a:ext cx="2218732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/>
              <a:t>Patient identification and management pathways</a:t>
            </a:r>
          </a:p>
          <a:p>
            <a:pPr marL="342900" indent="-342900">
              <a:buAutoNum type="arabicPeriod"/>
            </a:pPr>
            <a:r>
              <a:rPr lang="en-US" sz="1200" dirty="0"/>
              <a:t>Conservative management guideline</a:t>
            </a:r>
          </a:p>
          <a:p>
            <a:pPr marL="342900" indent="-342900">
              <a:buAutoNum type="arabicPeriod"/>
            </a:pPr>
            <a:r>
              <a:rPr lang="en-US" sz="1200" dirty="0"/>
              <a:t>Procedural closure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131344" y="5650488"/>
            <a:ext cx="221873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200" dirty="0"/>
              <a:t>BP normative values</a:t>
            </a:r>
          </a:p>
          <a:p>
            <a:pPr marL="342900" indent="-342900">
              <a:buAutoNum type="arabicPeriod"/>
            </a:pPr>
            <a:r>
              <a:rPr lang="en-US" sz="1200" dirty="0"/>
              <a:t>Transitional hypotension</a:t>
            </a:r>
          </a:p>
          <a:p>
            <a:pPr marL="342900" indent="-342900">
              <a:buAutoNum type="arabicPeriod"/>
            </a:pPr>
            <a:r>
              <a:rPr lang="en-US" sz="1200" dirty="0"/>
              <a:t>Hypotension in septic shock and PPHN</a:t>
            </a:r>
          </a:p>
        </p:txBody>
      </p:sp>
      <p:cxnSp>
        <p:nvCxnSpPr>
          <p:cNvPr id="51" name="Straight Arrow Connector 50"/>
          <p:cNvCxnSpPr>
            <a:stCxn id="14" idx="2"/>
            <a:endCxn id="49" idx="0"/>
          </p:cNvCxnSpPr>
          <p:nvPr/>
        </p:nvCxnSpPr>
        <p:spPr>
          <a:xfrm>
            <a:off x="1733550" y="5335760"/>
            <a:ext cx="0" cy="31472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5" idx="2"/>
          </p:cNvCxnSpPr>
          <p:nvPr/>
        </p:nvCxnSpPr>
        <p:spPr>
          <a:xfrm flipH="1">
            <a:off x="4240710" y="5334543"/>
            <a:ext cx="296" cy="315945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9560711" y="3969087"/>
            <a:ext cx="2345538" cy="11695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Patient identification and management pathways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Hypotension in PPHN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Hypotension in septic shock</a:t>
            </a:r>
          </a:p>
        </p:txBody>
      </p:sp>
      <p:cxnSp>
        <p:nvCxnSpPr>
          <p:cNvPr id="58" name="Straight Arrow Connector 57"/>
          <p:cNvCxnSpPr>
            <a:stCxn id="13" idx="2"/>
          </p:cNvCxnSpPr>
          <p:nvPr/>
        </p:nvCxnSpPr>
        <p:spPr>
          <a:xfrm>
            <a:off x="10868025" y="2811371"/>
            <a:ext cx="0" cy="115771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494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" y="355600"/>
            <a:ext cx="10515600" cy="4921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Working subgroup teams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88925" y="1119716"/>
          <a:ext cx="534035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5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5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PDA Management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Patient identification and management pathways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Audrey Hébert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Bonny </a:t>
                      </a:r>
                      <a:r>
                        <a:rPr lang="en-US" dirty="0" err="1"/>
                        <a:t>Jasani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Michael Castaldo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Christine </a:t>
                      </a:r>
                      <a:r>
                        <a:rPr lang="en-US" dirty="0" err="1"/>
                        <a:t>Drolet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Caio</a:t>
                      </a:r>
                      <a:r>
                        <a:rPr lang="en-US" dirty="0"/>
                        <a:t> Barbosa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Danielle Styranko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i="1" dirty="0"/>
                        <a:t>Lead</a:t>
                      </a:r>
                      <a:r>
                        <a:rPr lang="en-US" baseline="0" dirty="0"/>
                        <a:t> – </a:t>
                      </a:r>
                      <a:r>
                        <a:rPr lang="en-US" dirty="0"/>
                        <a:t>Souvik Mitra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Conservative management guideline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 err="1"/>
                        <a:t>Amouchou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Soraisham</a:t>
                      </a:r>
                      <a:endParaRPr lang="en-US" baseline="0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Kumar Kumaran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baseline="0" dirty="0"/>
                        <a:t>Souvik Mitra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Lead</a:t>
                      </a:r>
                      <a:r>
                        <a:rPr lang="en-US" baseline="0" dirty="0"/>
                        <a:t> – Gabriel Altit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Procedural closure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Joseph Ting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Amneet</a:t>
                      </a:r>
                      <a:r>
                        <a:rPr lang="en-US" dirty="0"/>
                        <a:t> Sidhu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Walid</a:t>
                      </a:r>
                      <a:r>
                        <a:rPr lang="en-US" dirty="0"/>
                        <a:t> El-Naggar</a:t>
                      </a:r>
                    </a:p>
                    <a:p>
                      <a:r>
                        <a:rPr lang="en-US" i="1" dirty="0"/>
                        <a:t>Lead</a:t>
                      </a:r>
                      <a:r>
                        <a:rPr lang="en-US" dirty="0"/>
                        <a:t> – Dany Weisz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861050" y="1119716"/>
          <a:ext cx="5978525" cy="475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7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00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/>
                        <a:t>Hypotension Management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BP normative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Muzafar Gani Abdul Wahab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Nadya Ben Fadel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Walid El-Naggar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Debbie Fraser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Maher Shahroor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nl-NL" dirty="0"/>
                        <a:t>Nicole Kjartanson</a:t>
                      </a:r>
                    </a:p>
                    <a:p>
                      <a:r>
                        <a:rPr lang="en-US" i="1" dirty="0"/>
                        <a:t>Lead</a:t>
                      </a:r>
                      <a:r>
                        <a:rPr lang="en-US" dirty="0"/>
                        <a:t> – Yasser </a:t>
                      </a:r>
                      <a:r>
                        <a:rPr lang="en-US" dirty="0" err="1"/>
                        <a:t>Elsayed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Transitional hypotension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Abbas </a:t>
                      </a:r>
                      <a:r>
                        <a:rPr lang="en-US" dirty="0" err="1"/>
                        <a:t>Hyderi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Amneet</a:t>
                      </a:r>
                      <a:r>
                        <a:rPr lang="en-US" dirty="0"/>
                        <a:t> Sidhu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Soume</a:t>
                      </a:r>
                      <a:r>
                        <a:rPr lang="en-US" dirty="0"/>
                        <a:t> Bhattacharya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i="1" dirty="0"/>
                        <a:t>Lead</a:t>
                      </a:r>
                      <a:r>
                        <a:rPr lang="en-US" dirty="0"/>
                        <a:t> – Amish Jain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Hypotension in septic shock and PPHN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err="1"/>
                        <a:t>Soume</a:t>
                      </a:r>
                      <a:r>
                        <a:rPr lang="en-US" dirty="0"/>
                        <a:t> Bhattacharya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Deepak Louis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Kumar Kumaran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i="1" dirty="0"/>
                        <a:t>Leads:</a:t>
                      </a:r>
                      <a:r>
                        <a:rPr lang="en-US" i="1" baseline="0" dirty="0"/>
                        <a:t> </a:t>
                      </a:r>
                      <a:r>
                        <a:rPr lang="en-US" dirty="0"/>
                        <a:t>Audrey Hébert</a:t>
                      </a:r>
                      <a:r>
                        <a:rPr lang="en-US" baseline="0" dirty="0"/>
                        <a:t> &amp; </a:t>
                      </a:r>
                      <a:r>
                        <a:rPr lang="en-US" dirty="0"/>
                        <a:t>Ashraf </a:t>
                      </a:r>
                      <a:r>
                        <a:rPr lang="en-US" dirty="0" err="1"/>
                        <a:t>Kharrat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9610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6987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activities – Year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16702" y="1909062"/>
            <a:ext cx="2102633" cy="24622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EPIQ Hemodynamic group meetings – extensive discussion, feedback &amp; finalization of 3 bundles: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 identification and management pathways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in PPHN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Hypotension in septic shock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61000" y="1970617"/>
            <a:ext cx="16097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Bundles posted on the EPIQ website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2425" y="1217711"/>
            <a:ext cx="13144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February 2021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99629" y="1207512"/>
            <a:ext cx="1101033" cy="312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August 2021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46223" y="1207512"/>
            <a:ext cx="14892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0800" y="1217709"/>
            <a:ext cx="148923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December 2021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29801" y="2072707"/>
            <a:ext cx="2076448" cy="1046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work completed for: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normative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guideline</a:t>
            </a:r>
          </a:p>
        </p:txBody>
      </p:sp>
      <p:sp>
        <p:nvSpPr>
          <p:cNvPr id="20" name="Down Arrow 19"/>
          <p:cNvSpPr/>
          <p:nvPr/>
        </p:nvSpPr>
        <p:spPr>
          <a:xfrm rot="16200000">
            <a:off x="5808162" y="880768"/>
            <a:ext cx="175623" cy="100488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9123335" y="383558"/>
            <a:ext cx="175624" cy="1999307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2568019" y="1448442"/>
            <a:ext cx="78" cy="416272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11" idx="2"/>
            <a:endCxn id="8" idx="0"/>
          </p:cNvCxnSpPr>
          <p:nvPr/>
        </p:nvCxnSpPr>
        <p:spPr>
          <a:xfrm flipH="1">
            <a:off x="5965863" y="1515289"/>
            <a:ext cx="1424979" cy="455328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endCxn id="13" idx="0"/>
          </p:cNvCxnSpPr>
          <p:nvPr/>
        </p:nvCxnSpPr>
        <p:spPr>
          <a:xfrm>
            <a:off x="10868025" y="1519838"/>
            <a:ext cx="0" cy="55286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D9511D1B-081A-4559-92B8-7E3DE9330907}"/>
              </a:ext>
            </a:extLst>
          </p:cNvPr>
          <p:cNvSpPr/>
          <p:nvPr/>
        </p:nvSpPr>
        <p:spPr>
          <a:xfrm>
            <a:off x="1733550" y="1295400"/>
            <a:ext cx="2435340" cy="175624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632712-0846-4B78-9F3F-7300FD6B90F6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7390842" y="1515289"/>
            <a:ext cx="1032596" cy="49879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4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C70AFBD6-23A5-F7D5-7F4B-E7D94FE85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41" y="2081437"/>
            <a:ext cx="1991455" cy="2817150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988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269876"/>
            <a:ext cx="10515600" cy="635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Summary of activities – Year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49667" y="1944008"/>
            <a:ext cx="175228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BP normative values guideline published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699" y="1952963"/>
            <a:ext cx="1609725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prstClr val="black"/>
                </a:solidFill>
                <a:latin typeface="Calibri" panose="020F0502020204030204"/>
              </a:rPr>
              <a:t>Taskforce to create a list of hemodynamic data variables to be added to CNN – led by </a:t>
            </a:r>
            <a:r>
              <a:rPr lang="en-US" sz="1400" b="1" dirty="0">
                <a:solidFill>
                  <a:prstClr val="black"/>
                </a:solidFill>
                <a:latin typeface="Calibri" panose="020F0502020204030204"/>
              </a:rPr>
              <a:t>Dr Soume Bhattacharya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2425" y="1217711"/>
            <a:ext cx="13144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7044" y="1231635"/>
            <a:ext cx="1489237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September 2022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10800" y="1217709"/>
            <a:ext cx="118565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January 2023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63998" y="2078009"/>
            <a:ext cx="207644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</a:rPr>
              <a:t>Management of suspected septic shock bundle updated by Dr Ashraf Kharrat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37772" y="1952963"/>
            <a:ext cx="1774502" cy="16004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Taskforce to create compliance checklists for existing hemodynamic bundles –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seeking volunteer(s) to lead this project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8685908" y="-65484"/>
            <a:ext cx="164009" cy="2885778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>
            <a:off x="3224289" y="1389475"/>
            <a:ext cx="0" cy="522970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11" idx="2"/>
            <a:endCxn id="8" idx="0"/>
          </p:cNvCxnSpPr>
          <p:nvPr/>
        </p:nvCxnSpPr>
        <p:spPr>
          <a:xfrm flipH="1">
            <a:off x="5104562" y="1539412"/>
            <a:ext cx="1427101" cy="41355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cxnSpLocks/>
            <a:endCxn id="13" idx="0"/>
          </p:cNvCxnSpPr>
          <p:nvPr/>
        </p:nvCxnSpPr>
        <p:spPr>
          <a:xfrm>
            <a:off x="10802222" y="1525140"/>
            <a:ext cx="0" cy="552869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Arrow: Left-Right 36">
            <a:extLst>
              <a:ext uri="{FF2B5EF4-FFF2-40B4-BE49-F238E27FC236}">
                <a16:creationId xmlns:a16="http://schemas.microsoft.com/office/drawing/2014/main" id="{D9511D1B-081A-4559-92B8-7E3DE9330907}"/>
              </a:ext>
            </a:extLst>
          </p:cNvPr>
          <p:cNvSpPr/>
          <p:nvPr/>
        </p:nvSpPr>
        <p:spPr>
          <a:xfrm>
            <a:off x="1742908" y="1217709"/>
            <a:ext cx="3884169" cy="241700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F632712-0846-4B78-9F3F-7300FD6B90F6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6520161" y="1539412"/>
            <a:ext cx="804862" cy="41355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61E94B-E7E7-1515-C0A9-5D1AF7CF0F33}"/>
              </a:ext>
            </a:extLst>
          </p:cNvPr>
          <p:cNvSpPr txBox="1"/>
          <p:nvPr/>
        </p:nvSpPr>
        <p:spPr>
          <a:xfrm>
            <a:off x="4228416" y="3966952"/>
            <a:ext cx="1752289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Preliminary list of variables created to be proposed to CNN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E08E976-F098-8B76-6F11-733A344AF087}"/>
              </a:ext>
            </a:extLst>
          </p:cNvPr>
          <p:cNvCxnSpPr>
            <a:cxnSpLocks/>
            <a:stCxn id="8" idx="2"/>
            <a:endCxn id="16" idx="0"/>
          </p:cNvCxnSpPr>
          <p:nvPr/>
        </p:nvCxnSpPr>
        <p:spPr>
          <a:xfrm flipH="1">
            <a:off x="5104561" y="3553401"/>
            <a:ext cx="1" cy="413551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56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FD26-19E0-45D7-950B-7B0D491FC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E107E92-563C-418C-B1C1-0796A57D0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69" r="51486" b="7898"/>
          <a:stretch/>
        </p:blipFill>
        <p:spPr>
          <a:xfrm>
            <a:off x="56425" y="70339"/>
            <a:ext cx="12079149" cy="671732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12385A2-EF15-450F-A172-1766F7ADFFA7}"/>
              </a:ext>
            </a:extLst>
          </p:cNvPr>
          <p:cNvSpPr/>
          <p:nvPr/>
        </p:nvSpPr>
        <p:spPr>
          <a:xfrm>
            <a:off x="4775200" y="1690688"/>
            <a:ext cx="1062892" cy="37257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B9C67E-5CBE-29E0-C97B-E8B0EDF21A77}"/>
              </a:ext>
            </a:extLst>
          </p:cNvPr>
          <p:cNvSpPr/>
          <p:nvPr/>
        </p:nvSpPr>
        <p:spPr>
          <a:xfrm>
            <a:off x="140989" y="359510"/>
            <a:ext cx="2243623" cy="14513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221F00-3878-7F1B-7656-558415C23542}"/>
              </a:ext>
            </a:extLst>
          </p:cNvPr>
          <p:cNvSpPr txBox="1"/>
          <p:nvPr/>
        </p:nvSpPr>
        <p:spPr>
          <a:xfrm>
            <a:off x="211483" y="392693"/>
            <a:ext cx="2102633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Where do we find the bundles?</a:t>
            </a:r>
          </a:p>
        </p:txBody>
      </p:sp>
    </p:spTree>
    <p:extLst>
      <p:ext uri="{BB962C8B-B14F-4D97-AF65-F5344CB8AC3E}">
        <p14:creationId xmlns:p14="http://schemas.microsoft.com/office/powerpoint/2010/main" val="1600870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8DA6230-0610-4C0C-A269-D86CC4CBAD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282" y="46766"/>
            <a:ext cx="9232717" cy="6811234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F07DA0-A7D1-4EBE-A7A2-8A06B3CDDB8D}"/>
              </a:ext>
            </a:extLst>
          </p:cNvPr>
          <p:cNvSpPr/>
          <p:nvPr/>
        </p:nvSpPr>
        <p:spPr>
          <a:xfrm>
            <a:off x="2469662" y="4457333"/>
            <a:ext cx="4110892" cy="215448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36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Development of evidence-based practice bundles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8763000" cy="4727575"/>
          </a:xfrm>
        </p:spPr>
        <p:txBody>
          <a:bodyPr>
            <a:normAutofit/>
          </a:bodyPr>
          <a:lstStyle/>
          <a:p>
            <a:r>
              <a:rPr lang="en-US" dirty="0"/>
              <a:t>Identify priority questions within each subgroup</a:t>
            </a:r>
          </a:p>
          <a:p>
            <a:pPr marL="0" indent="0">
              <a:buNone/>
            </a:pPr>
            <a:r>
              <a:rPr lang="en-US" dirty="0"/>
              <a:t>[Conduct formal/informal surveys (if required)]</a:t>
            </a:r>
          </a:p>
          <a:p>
            <a:r>
              <a:rPr lang="en-US" dirty="0"/>
              <a:t>Each member tasked with summarizing available evidence for each particular question</a:t>
            </a:r>
          </a:p>
          <a:p>
            <a:r>
              <a:rPr lang="en-US" dirty="0"/>
              <a:t>Collate and discuss all summarized evidence</a:t>
            </a:r>
          </a:p>
          <a:p>
            <a:r>
              <a:rPr lang="en-US" dirty="0"/>
              <a:t>Discuss quality of evidence (and if possible use established methods to assign certainty of evidence, </a:t>
            </a:r>
            <a:r>
              <a:rPr lang="en-US" dirty="0" err="1"/>
              <a:t>eg</a:t>
            </a:r>
            <a:r>
              <a:rPr lang="en-US" dirty="0"/>
              <a:t>, GRADE)</a:t>
            </a:r>
          </a:p>
          <a:p>
            <a:r>
              <a:rPr lang="en-US" dirty="0"/>
              <a:t>Finalize the practice bundle within their own subgroup prior to presenting it to the larger group 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2050" y="1409701"/>
            <a:ext cx="2571750" cy="3014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9358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365125"/>
            <a:ext cx="10782300" cy="1325563"/>
          </a:xfrm>
        </p:spPr>
        <p:txBody>
          <a:bodyPr>
            <a:normAutofit/>
          </a:bodyPr>
          <a:lstStyle/>
          <a:p>
            <a:r>
              <a:rPr lang="en-US" sz="3100" b="1" dirty="0"/>
              <a:t>PDA Patient identification and management pathways in preterm infants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5625"/>
            <a:ext cx="107823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/>
              <a:t>Priority Questions</a:t>
            </a:r>
          </a:p>
          <a:p>
            <a:r>
              <a:rPr lang="en-US" dirty="0"/>
              <a:t>Prophylactic cyclo-oxygenase inhibitor therapy</a:t>
            </a:r>
          </a:p>
          <a:p>
            <a:r>
              <a:rPr lang="en-US" dirty="0"/>
              <a:t>‘Routine echocardiographic screening’ vs ‘echocardiography only when clinically indicated’ to diagnose of </a:t>
            </a:r>
            <a:r>
              <a:rPr lang="en-US" dirty="0" err="1"/>
              <a:t>hs</a:t>
            </a:r>
            <a:r>
              <a:rPr lang="en-US" dirty="0"/>
              <a:t>-PDA</a:t>
            </a:r>
          </a:p>
          <a:p>
            <a:r>
              <a:rPr lang="en-US" dirty="0"/>
              <a:t>When should a PDA be treated with pharmacotherapy?</a:t>
            </a:r>
          </a:p>
          <a:p>
            <a:r>
              <a:rPr lang="en-US" dirty="0"/>
              <a:t>What is the pharmacotherapy of choice for treatment of </a:t>
            </a:r>
            <a:r>
              <a:rPr lang="en-US" dirty="0" err="1"/>
              <a:t>hs</a:t>
            </a:r>
            <a:r>
              <a:rPr lang="en-US" dirty="0"/>
              <a:t>-PDA?</a:t>
            </a:r>
          </a:p>
          <a:p>
            <a:r>
              <a:rPr lang="en-US" dirty="0"/>
              <a:t>Repeat courses of pharmacotherapy</a:t>
            </a:r>
          </a:p>
          <a:p>
            <a:r>
              <a:rPr lang="en-US" dirty="0"/>
              <a:t>Feeding during treatment</a:t>
            </a:r>
          </a:p>
        </p:txBody>
      </p:sp>
    </p:spTree>
    <p:extLst>
      <p:ext uri="{BB962C8B-B14F-4D97-AF65-F5344CB8AC3E}">
        <p14:creationId xmlns:p14="http://schemas.microsoft.com/office/powerpoint/2010/main" val="1154091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656</Words>
  <Application>Microsoft Office PowerPoint</Application>
  <PresentationFormat>Widescreen</PresentationFormat>
  <Paragraphs>134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Office Theme</vt:lpstr>
      <vt:lpstr>Hemodynamic Group Update</vt:lpstr>
      <vt:lpstr>Summary of activities – Year 1</vt:lpstr>
      <vt:lpstr>Working subgroup teams</vt:lpstr>
      <vt:lpstr>Summary of activities – Year 2</vt:lpstr>
      <vt:lpstr>Summary of activities – Year 3</vt:lpstr>
      <vt:lpstr>PowerPoint Presentation</vt:lpstr>
      <vt:lpstr>PowerPoint Presentation</vt:lpstr>
      <vt:lpstr>Development of evidence-based practice bundles</vt:lpstr>
      <vt:lpstr>PDA Patient identification and management pathways in preterm infants</vt:lpstr>
      <vt:lpstr>Principles of management of suspected septic shock</vt:lpstr>
      <vt:lpstr>PowerPoint Presentation</vt:lpstr>
      <vt:lpstr>PowerPoint Presentation</vt:lpstr>
      <vt:lpstr>Future Plan</vt:lpstr>
    </vt:vector>
  </TitlesOfParts>
  <Company>NSHA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Hemodynamic Group Update</dc:title>
  <dc:creator>Mitra, Souvik</dc:creator>
  <cp:lastModifiedBy>Souvik Mitra</cp:lastModifiedBy>
  <cp:revision>38</cp:revision>
  <dcterms:created xsi:type="dcterms:W3CDTF">2021-02-12T00:12:04Z</dcterms:created>
  <dcterms:modified xsi:type="dcterms:W3CDTF">2023-02-13T11:38:43Z</dcterms:modified>
</cp:coreProperties>
</file>